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83" r:id="rId2"/>
  </p:sldMasterIdLst>
  <p:notesMasterIdLst>
    <p:notesMasterId r:id="rId15"/>
  </p:notesMasterIdLst>
  <p:handoutMasterIdLst>
    <p:handoutMasterId r:id="rId16"/>
  </p:handoutMasterIdLst>
  <p:sldIdLst>
    <p:sldId id="325" r:id="rId3"/>
    <p:sldId id="326" r:id="rId4"/>
    <p:sldId id="327" r:id="rId5"/>
    <p:sldId id="328" r:id="rId6"/>
    <p:sldId id="330" r:id="rId7"/>
    <p:sldId id="332" r:id="rId8"/>
    <p:sldId id="331" r:id="rId9"/>
    <p:sldId id="333" r:id="rId10"/>
    <p:sldId id="334" r:id="rId11"/>
    <p:sldId id="338" r:id="rId12"/>
    <p:sldId id="335" r:id="rId13"/>
    <p:sldId id="32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359" autoAdjust="0"/>
  </p:normalViewPr>
  <p:slideViewPr>
    <p:cSldViewPr snapToGrid="0">
      <p:cViewPr varScale="1">
        <p:scale>
          <a:sx n="84" d="100"/>
          <a:sy n="84" d="100"/>
        </p:scale>
        <p:origin x="154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150948-070F-08C4-66A1-2BD6C40563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CF3A5-C96B-2CAF-C549-CA7D426245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2B09A-726C-4907-9D6B-9AFEACC4D00A}" type="datetimeFigureOut">
              <a:rPr lang="en-US" smtClean="0"/>
              <a:t>08/25/2025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D0D14-230F-6333-548D-A21363A201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B3A19-E5F3-0391-681E-619CBC3FAF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4B950-12EF-499F-AB86-A876E1A20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72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9AA86-DE88-46EC-9B59-9F077C745F45}" type="datetimeFigureOut">
              <a:rPr lang="en-US" smtClean="0"/>
              <a:t>08/25/2025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CB1D6-1628-43B1-98B7-79312696C3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1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CB1D6-1628-43B1-98B7-79312696C3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CB1D6-1628-43B1-98B7-79312696C3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7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gradFill flip="none" rotWithShape="1">
          <a:gsLst>
            <a:gs pos="43000">
              <a:schemeClr val="accent1">
                <a:lumMod val="5000"/>
                <a:lumOff val="95000"/>
              </a:schemeClr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oster with a group of soldiers&#10;&#10;Description automatically generated">
            <a:extLst>
              <a:ext uri="{FF2B5EF4-FFF2-40B4-BE49-F238E27FC236}">
                <a16:creationId xmlns:a16="http://schemas.microsoft.com/office/drawing/2014/main" id="{53A24C58-B707-1EF9-93EE-AE2BA9BB78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36" y="136526"/>
            <a:ext cx="1893654" cy="2332982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F5EE5AB-6937-AF27-AC6F-6D5793D00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1809" y="2419643"/>
            <a:ext cx="6335227" cy="11309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6600">
                <a:solidFill>
                  <a:srgbClr val="C0000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Master title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3F715-BD48-C0BB-6508-FC9902AEC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1810" y="3990887"/>
            <a:ext cx="6334716" cy="692900"/>
          </a:xfrm>
        </p:spPr>
        <p:txBody>
          <a:bodyPr/>
          <a:lstStyle>
            <a:lvl2pPr marL="457200" indent="0" algn="ctr">
              <a:buNone/>
              <a:defRPr>
                <a:solidFill>
                  <a:srgbClr val="C0000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defRPr>
            </a:lvl2pPr>
            <a:lvl5pPr>
              <a:defRPr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1"/>
            <a:r>
              <a:rPr lang="en-US" dirty="0"/>
              <a:t>By: Name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9372-5D10-A8BF-B92E-F8FA52101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5596A941-065D-9489-8948-A266D1A0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58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BC472-3B43-1B59-F0C2-A951D7787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2270" y="1825625"/>
            <a:ext cx="5757530" cy="46672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95577-D6BD-EA38-0F44-D3FB47103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757530" cy="4667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BFBD0632-8363-FDC9-9BB9-D30FC451B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299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53E9A-34B2-2F8C-0C1E-D9FD710D3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35" y="1822928"/>
            <a:ext cx="572112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275DC-6EE8-8E2D-298E-7F6D8FB14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3535" y="2646839"/>
            <a:ext cx="5721129" cy="384603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474CFE-13BD-01BD-8154-CD421D20B7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9288" y="1822928"/>
            <a:ext cx="57433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C96B47-CC02-042D-2FEE-917F26021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9288" y="2646840"/>
            <a:ext cx="5743353" cy="3846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E987442D-27D8-C763-E559-422373A6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019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4B344-FD11-E767-E370-A98C22771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0856" y="1835888"/>
            <a:ext cx="7208874" cy="46569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14412-661B-A49F-B58F-9110A7AC6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0624" y="1835887"/>
            <a:ext cx="4219132" cy="4656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57F62E6-C18E-9D6C-8374-F229E839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269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631829D-7A66-FB1B-94A0-1AEF03F80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333" y="341006"/>
            <a:ext cx="10413016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pic>
        <p:nvPicPr>
          <p:cNvPr id="7" name="Content Placeholder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92FBCA07-069F-E952-33CE-15BE200CD5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32" y="2278911"/>
            <a:ext cx="3179135" cy="368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1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631829D-7A66-FB1B-94A0-1AEF03F80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263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8DAD5-FEF3-0769-345E-B1DDE61BF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F04AE-78D5-97C8-C465-E902D2374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FDE8-A712-810B-67E6-B08CDBC51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50541" y="55014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1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C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rgbClr val="C0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C0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C0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C0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C00000"/>
          </a:solidFill>
          <a:latin typeface="Arial" panose="020B0604020202020204" pitchFamily="34" charset="0"/>
          <a:ea typeface="Calibri Light" panose="020F03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F8D4F-BB5E-632B-5E12-BBEE88C0A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4F1A9-3895-673F-7863-D2F629CE4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447" y="1825625"/>
            <a:ext cx="11653283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poster with a group of soldiers&#10;&#10;Description automatically generated">
            <a:extLst>
              <a:ext uri="{FF2B5EF4-FFF2-40B4-BE49-F238E27FC236}">
                <a16:creationId xmlns:a16="http://schemas.microsoft.com/office/drawing/2014/main" id="{0832555F-6ECD-1615-6D46-EFF71A4A91F9}"/>
              </a:ext>
            </a:extLst>
          </p:cNvPr>
          <p:cNvPicPr/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" y="136525"/>
            <a:ext cx="1356360" cy="165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97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8" r:id="rId3"/>
    <p:sldLayoutId id="2147483692" r:id="rId4"/>
    <p:sldLayoutId id="2147483690" r:id="rId5"/>
    <p:sldLayoutId id="2147483693" r:id="rId6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8AD6-0B9E-091D-AD8B-99552710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8386" y="2298085"/>
            <a:ext cx="6335227" cy="1130915"/>
          </a:xfrm>
        </p:spPr>
        <p:txBody>
          <a:bodyPr/>
          <a:lstStyle/>
          <a:p>
            <a:r>
              <a:rPr lang="en-US" dirty="0"/>
              <a:t>Pension 201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D885C-BFC9-49A5-6629-2F2835BEFB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59507" y="4336876"/>
            <a:ext cx="6232493" cy="692900"/>
          </a:xfrm>
        </p:spPr>
        <p:txBody>
          <a:bodyPr/>
          <a:lstStyle/>
          <a:p>
            <a:r>
              <a:rPr lang="en-US" dirty="0"/>
              <a:t>By: Kevin Bowen</a:t>
            </a:r>
          </a:p>
        </p:txBody>
      </p:sp>
    </p:spTree>
    <p:extLst>
      <p:ext uri="{BB962C8B-B14F-4D97-AF65-F5344CB8AC3E}">
        <p14:creationId xmlns:p14="http://schemas.microsoft.com/office/powerpoint/2010/main" val="3856534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83FFCA-47AC-006A-993C-A8E68D2DA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Medical Expense Report</a:t>
            </a:r>
          </a:p>
          <a:p>
            <a:endParaRPr lang="en-US" dirty="0"/>
          </a:p>
          <a:p>
            <a:r>
              <a:rPr lang="en-US" dirty="0"/>
              <a:t>Used if the veteran and/or spouse has more medical expenses that will not fit on a VA Form 21P-527 or VA Form 21P-534</a:t>
            </a:r>
          </a:p>
          <a:p>
            <a:r>
              <a:rPr lang="en-US" dirty="0"/>
              <a:t>Mainly used to report UMEs for veterans or surviving spouses who are not on max pension.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2C0F20-2B6E-05DD-E2DC-2D98B15B5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21-8416</a:t>
            </a:r>
          </a:p>
        </p:txBody>
      </p:sp>
    </p:spTree>
    <p:extLst>
      <p:ext uri="{BB962C8B-B14F-4D97-AF65-F5344CB8AC3E}">
        <p14:creationId xmlns:p14="http://schemas.microsoft.com/office/powerpoint/2010/main" val="3422905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2D56C8-42D7-E39F-9C1E-DE6CF37D4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Used if the veteran or surviving spouse has a change to their income.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 Form 21P-0516-1: EVR Report (Veteran With No Children)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VA Form 21P-0517-1: </a:t>
            </a:r>
            <a:r>
              <a:rPr lang="en-US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EVR Report (Veteran with Children)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VA Form 21P-0518-1: </a:t>
            </a:r>
            <a:r>
              <a:rPr lang="en-US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EVR Report (Surviving Spouse with no Children)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VA Form 21P-0519s-1: </a:t>
            </a:r>
            <a:r>
              <a:rPr lang="en-US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EVR Report (Surviving Spouse with no Children)</a:t>
            </a: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5A28C7-0F63-1F6F-CAC9-C0CC4057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EVR Reports</a:t>
            </a:r>
          </a:p>
        </p:txBody>
      </p:sp>
    </p:spTree>
    <p:extLst>
      <p:ext uri="{BB962C8B-B14F-4D97-AF65-F5344CB8AC3E}">
        <p14:creationId xmlns:p14="http://schemas.microsoft.com/office/powerpoint/2010/main" val="2873098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B9E79-1570-EFC6-1FBF-5B13B3F1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072411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FE2250-4A19-3FAD-4C74-3CDC54CE2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Common Mistakes</a:t>
            </a:r>
          </a:p>
          <a:p>
            <a:r>
              <a:rPr lang="en-US" dirty="0"/>
              <a:t>Review Forms for NSC Pension &amp; Survivor Pension.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A4F5D6-DAC6-E4BA-257F-92524966A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Topics</a:t>
            </a:r>
          </a:p>
        </p:txBody>
      </p:sp>
    </p:spTree>
    <p:extLst>
      <p:ext uri="{BB962C8B-B14F-4D97-AF65-F5344CB8AC3E}">
        <p14:creationId xmlns:p14="http://schemas.microsoft.com/office/powerpoint/2010/main" val="2249072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EEF93A-335D-2504-985E-AAEB37A04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VA Form 21P-527EZ: Application for Veterans Pension</a:t>
            </a:r>
          </a:p>
          <a:p>
            <a:pPr lvl="1"/>
            <a:r>
              <a:rPr lang="en-US" dirty="0"/>
              <a:t>VA Form 21P-534EZ: Application for DIC, Death Pension, and/or Accrued Benefits</a:t>
            </a:r>
          </a:p>
          <a:p>
            <a:pPr lvl="1"/>
            <a:r>
              <a:rPr lang="en-US" dirty="0"/>
              <a:t>VA Form 21P-0969: Income and Asset Statement in Support of Claim for Pension or Parents’ D.I.C</a:t>
            </a:r>
          </a:p>
          <a:p>
            <a:pPr lvl="1"/>
            <a:r>
              <a:rPr lang="en-US" dirty="0"/>
              <a:t>VA Form 21-8416: Medical Expense Report</a:t>
            </a:r>
          </a:p>
          <a:p>
            <a:pPr lvl="1"/>
            <a:r>
              <a:rPr lang="en-US" dirty="0"/>
              <a:t>VA Form 21-2680: Examination for Housebound Status or Regular Aid and Attendance</a:t>
            </a:r>
          </a:p>
          <a:p>
            <a:pPr lvl="1"/>
            <a:r>
              <a:rPr lang="en-US" dirty="0"/>
              <a:t>VA Form 21-0779: Nursing Home Information in Connection with Claim for Aid and Attendance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4B1519-2D94-4FF4-27D9-F36A7C575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Forms Are Used for Pension?</a:t>
            </a:r>
          </a:p>
        </p:txBody>
      </p:sp>
    </p:spTree>
    <p:extLst>
      <p:ext uri="{BB962C8B-B14F-4D97-AF65-F5344CB8AC3E}">
        <p14:creationId xmlns:p14="http://schemas.microsoft.com/office/powerpoint/2010/main" val="1551184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110AF7-4EBB-684F-D08E-AAA1E8B03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Demographics not complete:</a:t>
            </a:r>
          </a:p>
          <a:p>
            <a:pPr lvl="1"/>
            <a:r>
              <a:rPr lang="en-US" dirty="0"/>
              <a:t>Military Service</a:t>
            </a:r>
          </a:p>
          <a:p>
            <a:pPr lvl="1"/>
            <a:r>
              <a:rPr lang="en-US" dirty="0"/>
              <a:t>Dependents</a:t>
            </a:r>
          </a:p>
          <a:p>
            <a:r>
              <a:rPr lang="en-US" dirty="0"/>
              <a:t>Signatures not on forms</a:t>
            </a:r>
          </a:p>
          <a:p>
            <a:r>
              <a:rPr lang="en-US" dirty="0"/>
              <a:t>Reporting income twice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FEA5E8-31B2-9A08-6F36-41276D2A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Mistakes on All Forms</a:t>
            </a:r>
          </a:p>
        </p:txBody>
      </p:sp>
    </p:spTree>
    <p:extLst>
      <p:ext uri="{BB962C8B-B14F-4D97-AF65-F5344CB8AC3E}">
        <p14:creationId xmlns:p14="http://schemas.microsoft.com/office/powerpoint/2010/main" val="745072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CA4883-5B71-9484-1352-AE724815B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Application for Pension</a:t>
            </a:r>
          </a:p>
          <a:p>
            <a:pPr marL="0" indent="0" algn="ctr">
              <a:buNone/>
            </a:pPr>
            <a:endParaRPr lang="en-US" dirty="0"/>
          </a:p>
          <a:p>
            <a:pPr marL="0" lvl="1" indent="0">
              <a:buNone/>
            </a:pPr>
            <a:r>
              <a:rPr lang="en-US" dirty="0"/>
              <a:t>Information needed for this form</a:t>
            </a:r>
          </a:p>
          <a:p>
            <a:pPr lvl="1"/>
            <a:r>
              <a:rPr lang="en-US" dirty="0"/>
              <a:t>All forms of Income and Net Worth</a:t>
            </a:r>
          </a:p>
          <a:p>
            <a:pPr lvl="1"/>
            <a:r>
              <a:rPr lang="en-US" dirty="0"/>
              <a:t>Medical Expenses</a:t>
            </a:r>
          </a:p>
          <a:p>
            <a:pPr lvl="1"/>
            <a:r>
              <a:rPr lang="en-US" dirty="0"/>
              <a:t>Marital Status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Single or Married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Information for Ex Spouses for both veteran and current spouse</a:t>
            </a:r>
          </a:p>
          <a:p>
            <a:pPr lvl="1"/>
            <a:r>
              <a:rPr lang="en-US" dirty="0"/>
              <a:t>Employment History</a:t>
            </a:r>
          </a:p>
          <a:p>
            <a:pPr lvl="1"/>
            <a:r>
              <a:rPr lang="en-US" dirty="0"/>
              <a:t>Dependent Children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Only list children under the age of 18 or 18-23 if attending school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Who, before reaching the age of 18 years, became permanently incapable of self-support</a:t>
            </a:r>
          </a:p>
          <a:p>
            <a:pPr lvl="1"/>
            <a:r>
              <a:rPr lang="en-US" dirty="0"/>
              <a:t>Unreimbursed Medical Expense to include In-Home care or care facility 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02B67C-47B4-18BA-AF9F-478A6DE04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21P-527EZ</a:t>
            </a:r>
          </a:p>
        </p:txBody>
      </p:sp>
    </p:spTree>
    <p:extLst>
      <p:ext uri="{BB962C8B-B14F-4D97-AF65-F5344CB8AC3E}">
        <p14:creationId xmlns:p14="http://schemas.microsoft.com/office/powerpoint/2010/main" val="166246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A81AB0-B602-235A-D98C-CC3E21F23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2270" y="1825625"/>
            <a:ext cx="11545908" cy="46672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Application for DIC, Death Pension, and/or Accrued Benefits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Information needed for Death Pension</a:t>
            </a:r>
          </a:p>
          <a:p>
            <a:pPr lvl="1"/>
            <a:r>
              <a:rPr lang="en-US" dirty="0"/>
              <a:t>All forms of Income and Net Worth</a:t>
            </a:r>
          </a:p>
          <a:p>
            <a:pPr lvl="1"/>
            <a:r>
              <a:rPr lang="en-US" dirty="0"/>
              <a:t>Medical Expenses</a:t>
            </a:r>
          </a:p>
          <a:p>
            <a:pPr lvl="1"/>
            <a:r>
              <a:rPr lang="en-US" dirty="0"/>
              <a:t>Marital Status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Information on marriage to veterans or information on whether she remarried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Information for Ex Spouses for both veteran and current spouse</a:t>
            </a:r>
          </a:p>
          <a:p>
            <a:pPr lvl="1"/>
            <a:r>
              <a:rPr lang="en-US" dirty="0"/>
              <a:t>Dependent Children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Only list children under the age of 18 or 18-23 if attending school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Hapless Children who were diagnosed before the age of 18</a:t>
            </a:r>
          </a:p>
          <a:p>
            <a:pPr lvl="1"/>
            <a:r>
              <a:rPr lang="en-US" dirty="0"/>
              <a:t>Unreimbursed Medical Expense 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7B666E9-284E-95D8-1C60-1AC28E5D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21P-534EZ</a:t>
            </a:r>
          </a:p>
        </p:txBody>
      </p:sp>
    </p:spTree>
    <p:extLst>
      <p:ext uri="{BB962C8B-B14F-4D97-AF65-F5344CB8AC3E}">
        <p14:creationId xmlns:p14="http://schemas.microsoft.com/office/powerpoint/2010/main" val="185864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FE01EB-950B-68A2-0792-A8E480074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INCOME AND ASSET STATEMENT IN SUPPORT OF CLAIM FOR PENSION OR</a:t>
            </a:r>
            <a:br>
              <a:rPr lang="en-US" sz="24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PARENTS' DEPENDENCY AND INDEMNITY COMPENSATION (D.I.C.)</a:t>
            </a:r>
            <a:endParaRPr lang="en-US" sz="2400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Will use if:</a:t>
            </a:r>
          </a:p>
          <a:p>
            <a:pPr lvl="1"/>
            <a:r>
              <a:rPr lang="en-US" dirty="0"/>
              <a:t>Total Assets are over $25,000.00</a:t>
            </a:r>
          </a:p>
          <a:p>
            <a:pPr lvl="1"/>
            <a:r>
              <a:rPr lang="en-US" dirty="0"/>
              <a:t>Has the veteran, spouse, or surviving spouse transferred any assets in the last 3 years</a:t>
            </a:r>
          </a:p>
          <a:p>
            <a:pPr lvl="1"/>
            <a:r>
              <a:rPr lang="en-US" dirty="0"/>
              <a:t>Is the primary residence situated on more than 2 acres of land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If so, how much is the land worth without the home and the 2 acres it sits on?</a:t>
            </a:r>
          </a:p>
          <a:p>
            <a:pPr lvl="1"/>
            <a:r>
              <a:rPr lang="en-US" dirty="0"/>
              <a:t>If the veteran and or spouse has more than four sources of income.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E1F8A5-7752-493D-4975-02BDB286E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21P-0969</a:t>
            </a:r>
          </a:p>
        </p:txBody>
      </p:sp>
    </p:spTree>
    <p:extLst>
      <p:ext uri="{BB962C8B-B14F-4D97-AF65-F5344CB8AC3E}">
        <p14:creationId xmlns:p14="http://schemas.microsoft.com/office/powerpoint/2010/main" val="3723442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0E51D8-EA15-D6D6-4643-06077FA1E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EXAMINATION FOR HOUSEBOUND STATUS OR PERMANENT NEED</a:t>
            </a:r>
            <a:b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REGULAR AID AND ATTENDANCE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We fill out Section I through Section V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The rest of the form needs to be completed by a Medical Doctor (MD), a Physician Assistant, or an Advanced Practice Registered Nurse</a:t>
            </a:r>
            <a:endParaRPr lang="en-US" sz="2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2B591E-146D-E1CB-A26E-D8EA3C6C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21-2680</a:t>
            </a:r>
          </a:p>
        </p:txBody>
      </p:sp>
    </p:spTree>
    <p:extLst>
      <p:ext uri="{BB962C8B-B14F-4D97-AF65-F5344CB8AC3E}">
        <p14:creationId xmlns:p14="http://schemas.microsoft.com/office/powerpoint/2010/main" val="2727742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6F5342-BCD5-1A74-CC8F-3A3E573DF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REQUEST FOR NURSING HOME INFORMATION IN CONNECTION</a:t>
            </a:r>
            <a:b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   WITH CLAIM FOR AID AND ATTENDANCE</a:t>
            </a:r>
          </a:p>
          <a:p>
            <a:endParaRPr lang="en-US" sz="2400" dirty="0"/>
          </a:p>
          <a:p>
            <a:r>
              <a:rPr lang="en-US" sz="2400" dirty="0"/>
              <a:t>VSOs will check the demographics of the veteran or Clamant</a:t>
            </a:r>
          </a:p>
          <a:p>
            <a:r>
              <a:rPr lang="en-US" sz="2400" dirty="0"/>
              <a:t>The remainder of the form is completed by a nursing home official</a:t>
            </a:r>
          </a:p>
          <a:p>
            <a:r>
              <a:rPr lang="en-US" sz="2400" dirty="0"/>
              <a:t>Most often missed by the nursing home official is block 15 (Monthly Amount Patient is responsible for out of pocket).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3A95ECA-69F1-2B77-9DCE-41DBF1CD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Form 21-0779</a:t>
            </a:r>
          </a:p>
        </p:txBody>
      </p:sp>
    </p:spTree>
    <p:extLst>
      <p:ext uri="{BB962C8B-B14F-4D97-AF65-F5344CB8AC3E}">
        <p14:creationId xmlns:p14="http://schemas.microsoft.com/office/powerpoint/2010/main" val="311361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2793</TotalTime>
  <Words>615</Words>
  <Application>Microsoft Office PowerPoint</Application>
  <PresentationFormat>Widescreen</PresentationFormat>
  <Paragraphs>82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Wingdings</vt:lpstr>
      <vt:lpstr>Office Theme</vt:lpstr>
      <vt:lpstr>1_Custom Design</vt:lpstr>
      <vt:lpstr>Pension 201</vt:lpstr>
      <vt:lpstr>Course Topics</vt:lpstr>
      <vt:lpstr>What Forms Are Used for Pension?</vt:lpstr>
      <vt:lpstr>Common Mistakes on All Forms</vt:lpstr>
      <vt:lpstr>VA Form 21P-527EZ</vt:lpstr>
      <vt:lpstr>VA Form 21P-534EZ</vt:lpstr>
      <vt:lpstr>VA Form 21P-0969</vt:lpstr>
      <vt:lpstr>VA Form 21-2680</vt:lpstr>
      <vt:lpstr>VA Form 21-0779</vt:lpstr>
      <vt:lpstr>VA Form 21-8416</vt:lpstr>
      <vt:lpstr>EVR Reports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Monthly Compensation</dc:title>
  <dc:creator>DJ Montreal</dc:creator>
  <cp:lastModifiedBy>Montreal, DJ</cp:lastModifiedBy>
  <cp:revision>18</cp:revision>
  <dcterms:created xsi:type="dcterms:W3CDTF">2024-02-20T00:25:13Z</dcterms:created>
  <dcterms:modified xsi:type="dcterms:W3CDTF">2025-08-25T18:24:00Z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3b1a8e-41ed-4bc7-92d1-0305fbefd661_Enabled">
    <vt:lpwstr>true</vt:lpwstr>
  </property>
  <property fmtid="{D5CDD505-2E9C-101B-9397-08002B2CF9AE}" pid="3" name="MSIP_Label_ec3b1a8e-41ed-4bc7-92d1-0305fbefd661_SetDate">
    <vt:lpwstr>2025-03-06T18:48:59Z</vt:lpwstr>
  </property>
  <property fmtid="{D5CDD505-2E9C-101B-9397-08002B2CF9AE}" pid="4" name="MSIP_Label_ec3b1a8e-41ed-4bc7-92d1-0305fbefd661_Method">
    <vt:lpwstr>Standard</vt:lpwstr>
  </property>
  <property fmtid="{D5CDD505-2E9C-101B-9397-08002B2CF9AE}" pid="5" name="MSIP_Label_ec3b1a8e-41ed-4bc7-92d1-0305fbefd661_Name">
    <vt:lpwstr>M365-General - Anyone (Unrestricted)-Prod</vt:lpwstr>
  </property>
  <property fmtid="{D5CDD505-2E9C-101B-9397-08002B2CF9AE}" pid="6" name="MSIP_Label_ec3b1a8e-41ed-4bc7-92d1-0305fbefd661_SiteId">
    <vt:lpwstr>70af547c-69ab-416d-b4a6-543b5ce52b99</vt:lpwstr>
  </property>
  <property fmtid="{D5CDD505-2E9C-101B-9397-08002B2CF9AE}" pid="7" name="MSIP_Label_ec3b1a8e-41ed-4bc7-92d1-0305fbefd661_ActionId">
    <vt:lpwstr>32d4c229-b253-4456-a1a0-380e1f3b0038</vt:lpwstr>
  </property>
  <property fmtid="{D5CDD505-2E9C-101B-9397-08002B2CF9AE}" pid="8" name="MSIP_Label_ec3b1a8e-41ed-4bc7-92d1-0305fbefd661_ContentBits">
    <vt:lpwstr>0</vt:lpwstr>
  </property>
</Properties>
</file>